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71" r:id="rId6"/>
    <p:sldId id="372" r:id="rId7"/>
    <p:sldId id="373" r:id="rId8"/>
    <p:sldId id="374" r:id="rId9"/>
    <p:sldId id="375" r:id="rId10"/>
    <p:sldId id="378" r:id="rId11"/>
    <p:sldId id="376" r:id="rId12"/>
    <p:sldId id="377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34" autoAdjust="0"/>
    <p:restoredTop sz="94631" autoAdjust="0"/>
  </p:normalViewPr>
  <p:slideViewPr>
    <p:cSldViewPr snapToGrid="0">
      <p:cViewPr varScale="1">
        <p:scale>
          <a:sx n="105" d="100"/>
          <a:sy n="105" d="100"/>
        </p:scale>
        <p:origin x="192" y="3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84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02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300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59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75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4 –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 (1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бөлім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C9F66F-E298-228A-3719-32F86A648721}"/>
              </a:ext>
            </a:extLst>
          </p:cNvPr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2628900" algn="l"/>
                <a:tab pos="3060065" algn="ctr"/>
              </a:tabLst>
            </a:pP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ВОЛЬТ-АМПЕРЛІК СИПАТТАМАСЫ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F0265F-698E-DBA8-A908-A0255EB9C81F}"/>
              </a:ext>
            </a:extLst>
          </p:cNvPr>
          <p:cNvSpPr/>
          <p:nvPr/>
        </p:nvSpPr>
        <p:spPr>
          <a:xfrm>
            <a:off x="432486" y="955938"/>
            <a:ext cx="11566258" cy="7884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токтың сыртқы кернеуге тәуелділігін (I=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)) вольт-амперлік сипаттама (ВАС) деп атайды. Оның графиктік көрінісі 9-суретте келтірілген.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917414-671F-91C4-755C-A2019816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28" y="2000440"/>
            <a:ext cx="3733800" cy="275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2AA7A8-3696-CD63-24F8-AE05A96B6496}"/>
              </a:ext>
            </a:extLst>
          </p:cNvPr>
          <p:cNvSpPr txBox="1"/>
          <p:nvPr/>
        </p:nvSpPr>
        <p:spPr>
          <a:xfrm>
            <a:off x="3228006" y="5320765"/>
            <a:ext cx="53114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ВАС 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CA4F1-850A-CED3-D835-8D0F4E54B14B}"/>
              </a:ext>
            </a:extLst>
          </p:cNvPr>
          <p:cNvSpPr txBox="1"/>
          <p:nvPr/>
        </p:nvSpPr>
        <p:spPr>
          <a:xfrm>
            <a:off x="326572" y="448292"/>
            <a:ext cx="11157216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KZ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DBA7D9-9148-F5AB-C2B5-11D32B92F7E8}"/>
              </a:ext>
            </a:extLst>
          </p:cNvPr>
          <p:cNvSpPr/>
          <p:nvPr/>
        </p:nvSpPr>
        <p:spPr>
          <a:xfrm>
            <a:off x="190309" y="838976"/>
            <a:ext cx="11811381" cy="526996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kk-KZ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негізгі қасиеті –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бірбағытты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өткізгіштігі, ВАС-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түзеткіштік қасиетке ие, яғни бір бағытта токты жақсы, ал екінші бағытта өте нашар өткізеді.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ВАС-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сәйкес,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=I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кернеуге тәуелсіз тұрақты шама болып қалады. Алайда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кернеудің жоғары мәнінде кері токтың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күрт өскенін бақылауға болады. Бұл құбылыс 	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тесілуі, ал тесілу байқалатын кернеу тесілу кернеуі деп аталады.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Тесілу былайша бөлінеді: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660400" algn="l"/>
              </a:tabLs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Жылулық;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660400" algn="l"/>
              </a:tabLs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Электрлік, мұның өзі туннельдік және тасқындық (қызусыз) болып бөлінеді.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 тесілу қайтымды, яғни кері кернеудің шамасын азайтқанда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бастапқы түзеткіштік қасиеттері қалпына келеді.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lang="ru-KZ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510993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Тасқындық тесілу әдетте шамалы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«енді»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негізгі емес заряд тасымалдаушылардың тасқынды түрде көбеюінен болады [3,5]. Электр өрісі айтарлықтай жоғары болғанда электрондар өрісте үдей қозғала отырып, соқтығысқанда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валенттік электрондарын жұлып шығаратындай жылдамдыққа ие болуы мүмкін. Жұлынған әрбір электрон өрісте әрі қарай үдеп келесі электрондар буынын тудырады. Бұл үрдіс тасқындық түрде жалғаса береді.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тесілу әдетте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легирлену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дәрежесі жоғары «жұқа»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болады. Күшті электр өрісі әсерінен валентті электрондардың жұлынуы орын алады. Нәтижесінде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көлемінде еркін электрон пайда болады.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Жылулық тесілу қайтымсыз құбылыс. Ол кезде кері токтың әсерінен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қызады. Қызу барысында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негізгі емес заряд тасымалдаушылардың саны артады. Бұл өз кезегінде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токтың мәнін жоғарылатып,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қызу жылдамдығы жоғарылайды. Кристаллдық тор бұзылып (балқып), электрлік қасиеттер қайта қалпына келмейді.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510993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Тасқындық тесілу әдетте шамалы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«енді»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негізгі емес заряд тасымалдаушылардың тасқынды түрде көбеюінен болады [3,5]. Электр өрісі айтарлықтай жоғары болғанда электрондар өрісте үдей қозғала отырып, соқтығысқанда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валенттік электрондарын жұлып шығаратындай жылдамдыққа ие болуы мүмкін. Жұлынған әрбір электрон өрісте әрі қарай үдеп келесі электрондар буынын тудырады. Бұл үрдіс тасқындық түрде жалғаса береді.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тесілу әдетте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легирлену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дәрежесі жоғары «жұқа»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болады. Күшті электр өрісі әсерінен валентті электрондардың жұлынуы орын алады. Нәтижесінде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көлемінде еркін электрон пайда болады.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Жылулық тесілу қайтымсыз құбылыс. Ол кезде кері токтың әсерінен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қызады. Қызу барысында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негізгі емес заряд тасымалдаушылардың саны артады. Бұл өз кезегінде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токтың мәнін жоғарылатып,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қызу жылдамдығы жоғарылайды. Кристаллдық тор бұзылып (балқып), электрлік қасиеттер қайта қалпына келмейді.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1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A51FD-478C-F9C9-3B00-5410BF1C4CB2}"/>
              </a:ext>
            </a:extLst>
          </p:cNvPr>
          <p:cNvSpPr txBox="1"/>
          <p:nvPr/>
        </p:nvSpPr>
        <p:spPr>
          <a:xfrm>
            <a:off x="3559628" y="315072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Жартылайөткізгіштік диодтар</a:t>
            </a:r>
            <a:r>
              <a:rPr lang="ru-KZ" sz="2400" b="1" dirty="0">
                <a:solidFill>
                  <a:schemeClr val="accent5">
                    <a:lumMod val="50000"/>
                  </a:schemeClr>
                </a:solidFill>
                <a:effectLst/>
              </a:rPr>
              <a:t> </a:t>
            </a:r>
            <a:endParaRPr lang="ru-KZ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20ED3-C3AE-B622-DD92-85B96ABDF308}"/>
              </a:ext>
            </a:extLst>
          </p:cNvPr>
          <p:cNvSpPr txBox="1"/>
          <p:nvPr/>
        </p:nvSpPr>
        <p:spPr>
          <a:xfrm>
            <a:off x="506185" y="776737"/>
            <a:ext cx="11353349" cy="115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 диод – бір 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-ауысуы және екі шығарылған өткізгіші бар, 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материалдың конструкциялық безендірілген көлемі. 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68CE32-7F1C-A6AD-371F-D5608B53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394424"/>
            <a:ext cx="11059434" cy="281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85DAAF9-56F3-1E68-720E-5608AE7FE690}"/>
              </a:ext>
            </a:extLst>
          </p:cNvPr>
          <p:cNvSpPr txBox="1"/>
          <p:nvPr/>
        </p:nvSpPr>
        <p:spPr>
          <a:xfrm>
            <a:off x="3847708" y="5522304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Идеал және реал диодтың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077304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238872"/>
            <a:ext cx="11566258" cy="255496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20ED3-C3AE-B622-DD92-85B96ABDF308}"/>
              </a:ext>
            </a:extLst>
          </p:cNvPr>
          <p:cNvSpPr txBox="1"/>
          <p:nvPr/>
        </p:nvSpPr>
        <p:spPr>
          <a:xfrm>
            <a:off x="406165" y="0"/>
            <a:ext cx="11353349" cy="2558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 диодтың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және кері тармақтар идеал жағдайдағыдан өзгешеленеді. Тура бағыттағы кернеу берілген жағдайда диодтың базасы мен эмиттерінің көлемдік кедергісін ескеру керек. Бұл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тармағының оңға қарай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жалжуына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әкеп соғады, және бұл жылжудың шамасы берілген  кернеуден сызықтық  тәуелділікте болады.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тармағы берілген кернеу шамасына тәуелді, яғни кері токтың өсуі байқалады.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 диодтың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суретте келтірілген.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5DAAF9-56F3-1E68-720E-5608AE7FE690}"/>
              </a:ext>
            </a:extLst>
          </p:cNvPr>
          <p:cNvSpPr txBox="1"/>
          <p:nvPr/>
        </p:nvSpPr>
        <p:spPr>
          <a:xfrm>
            <a:off x="3763041" y="6222350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Идеал және реал диодтың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139394-6C3F-B3E1-A7AC-194A88F9F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27" y="3730479"/>
            <a:ext cx="2404745" cy="1490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93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402013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Суретте жоғары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 келтірілген. Бұл жерде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&gt;&gt;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аймақтар арасындағы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бетінің кедергісі.</a:t>
            </a:r>
            <a:r>
              <a:rPr lang="ru-K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A9435F-A0E4-FF85-80EE-3BDBC2FD2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108" y="2545096"/>
            <a:ext cx="9192986" cy="27867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2CD162-ACF5-5BF5-65B5-E1F08731A2A7}"/>
              </a:ext>
            </a:extLst>
          </p:cNvPr>
          <p:cNvSpPr txBox="1"/>
          <p:nvPr/>
        </p:nvSpPr>
        <p:spPr>
          <a:xfrm>
            <a:off x="2775857" y="5737908"/>
            <a:ext cx="721139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Жоғары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</a:t>
            </a:r>
            <a:endParaRPr lang="ru-KZ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42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412366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суретте төмен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 келтірілген. Бұл жерде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диодтың жұмыс бөлігіндегі дифференциалдық кедергісі,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диодтың жұмыс бөлігіндегі сиымдылығы.</a:t>
            </a:r>
            <a:r>
              <a:rPr lang="ru-K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7A8207-90F5-D287-34E1-F2301893B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529" y="2481942"/>
            <a:ext cx="9584871" cy="3053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909E48-82F4-05BD-6C00-B36BBE15F3E8}"/>
              </a:ext>
            </a:extLst>
          </p:cNvPr>
          <p:cNvSpPr txBox="1"/>
          <p:nvPr/>
        </p:nvSpPr>
        <p:spPr>
          <a:xfrm>
            <a:off x="3475197" y="5983969"/>
            <a:ext cx="7366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kk-KZ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KZ" sz="1400" dirty="0"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өменгі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903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847</Words>
  <Application>Microsoft Macintosh PowerPoint</Application>
  <PresentationFormat>Широкоэкранный</PresentationFormat>
  <Paragraphs>65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2024-08-10T18:01:05Z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